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12192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XgGYA0F4k934j3fObc8Z7ka37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4356f93f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84356f93f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84356f93f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3.png"/><Relationship Id="rId13" Type="http://schemas.openxmlformats.org/officeDocument/2006/relationships/image" Target="../media/image14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9" Type="http://schemas.openxmlformats.org/officeDocument/2006/relationships/image" Target="../media/image20.png"/><Relationship Id="rId1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8.png"/><Relationship Id="rId13" Type="http://schemas.openxmlformats.org/officeDocument/2006/relationships/image" Target="../media/image2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5" Type="http://schemas.openxmlformats.org/officeDocument/2006/relationships/image" Target="../media/image33.png"/><Relationship Id="rId14" Type="http://schemas.openxmlformats.org/officeDocument/2006/relationships/image" Target="../media/image35.png"/><Relationship Id="rId17" Type="http://schemas.openxmlformats.org/officeDocument/2006/relationships/image" Target="../media/image51.png"/><Relationship Id="rId16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18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43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5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5" Type="http://schemas.openxmlformats.org/officeDocument/2006/relationships/image" Target="../media/image44.png"/><Relationship Id="rId14" Type="http://schemas.openxmlformats.org/officeDocument/2006/relationships/image" Target="../media/image30.png"/><Relationship Id="rId17" Type="http://schemas.openxmlformats.org/officeDocument/2006/relationships/image" Target="../media/image34.png"/><Relationship Id="rId16" Type="http://schemas.openxmlformats.org/officeDocument/2006/relationships/image" Target="../media/image69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28.png"/><Relationship Id="rId8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6.png"/><Relationship Id="rId11" Type="http://schemas.openxmlformats.org/officeDocument/2006/relationships/image" Target="../media/image40.png"/><Relationship Id="rId10" Type="http://schemas.openxmlformats.org/officeDocument/2006/relationships/image" Target="../media/image41.png"/><Relationship Id="rId21" Type="http://schemas.openxmlformats.org/officeDocument/2006/relationships/image" Target="../media/image62.png"/><Relationship Id="rId13" Type="http://schemas.openxmlformats.org/officeDocument/2006/relationships/image" Target="../media/image50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7.png"/><Relationship Id="rId4" Type="http://schemas.openxmlformats.org/officeDocument/2006/relationships/image" Target="../media/image1.png"/><Relationship Id="rId9" Type="http://schemas.openxmlformats.org/officeDocument/2006/relationships/image" Target="../media/image42.png"/><Relationship Id="rId15" Type="http://schemas.openxmlformats.org/officeDocument/2006/relationships/image" Target="../media/image45.png"/><Relationship Id="rId14" Type="http://schemas.openxmlformats.org/officeDocument/2006/relationships/image" Target="../media/image47.png"/><Relationship Id="rId17" Type="http://schemas.openxmlformats.org/officeDocument/2006/relationships/image" Target="../media/image84.png"/><Relationship Id="rId16" Type="http://schemas.openxmlformats.org/officeDocument/2006/relationships/image" Target="../media/image54.png"/><Relationship Id="rId5" Type="http://schemas.openxmlformats.org/officeDocument/2006/relationships/image" Target="../media/image36.png"/><Relationship Id="rId19" Type="http://schemas.openxmlformats.org/officeDocument/2006/relationships/image" Target="../media/image58.png"/><Relationship Id="rId6" Type="http://schemas.openxmlformats.org/officeDocument/2006/relationships/image" Target="../media/image37.png"/><Relationship Id="rId18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65.png"/><Relationship Id="rId13" Type="http://schemas.openxmlformats.org/officeDocument/2006/relationships/image" Target="../media/image80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4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5" Type="http://schemas.openxmlformats.org/officeDocument/2006/relationships/image" Target="../media/image72.png"/><Relationship Id="rId14" Type="http://schemas.openxmlformats.org/officeDocument/2006/relationships/image" Target="../media/image68.png"/><Relationship Id="rId5" Type="http://schemas.openxmlformats.org/officeDocument/2006/relationships/image" Target="../media/image1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76.png"/><Relationship Id="rId13" Type="http://schemas.openxmlformats.org/officeDocument/2006/relationships/image" Target="../media/image108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Relationship Id="rId4" Type="http://schemas.openxmlformats.org/officeDocument/2006/relationships/image" Target="../media/image1.png"/><Relationship Id="rId9" Type="http://schemas.openxmlformats.org/officeDocument/2006/relationships/image" Target="../media/image79.png"/><Relationship Id="rId15" Type="http://schemas.openxmlformats.org/officeDocument/2006/relationships/image" Target="../media/image91.png"/><Relationship Id="rId14" Type="http://schemas.openxmlformats.org/officeDocument/2006/relationships/image" Target="../media/image92.png"/><Relationship Id="rId5" Type="http://schemas.openxmlformats.org/officeDocument/2006/relationships/image" Target="../media/image71.png"/><Relationship Id="rId6" Type="http://schemas.openxmlformats.org/officeDocument/2006/relationships/image" Target="../media/image77.png"/><Relationship Id="rId7" Type="http://schemas.openxmlformats.org/officeDocument/2006/relationships/image" Target="../media/image83.png"/><Relationship Id="rId8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6.png"/><Relationship Id="rId4" Type="http://schemas.openxmlformats.org/officeDocument/2006/relationships/image" Target="../media/image1.png"/><Relationship Id="rId5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7.png"/><Relationship Id="rId11" Type="http://schemas.openxmlformats.org/officeDocument/2006/relationships/image" Target="../media/image101.png"/><Relationship Id="rId10" Type="http://schemas.openxmlformats.org/officeDocument/2006/relationships/image" Target="../media/image96.png"/><Relationship Id="rId21" Type="http://schemas.openxmlformats.org/officeDocument/2006/relationships/image" Target="../media/image102.png"/><Relationship Id="rId13" Type="http://schemas.openxmlformats.org/officeDocument/2006/relationships/image" Target="../media/image100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6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15" Type="http://schemas.openxmlformats.org/officeDocument/2006/relationships/image" Target="../media/image95.png"/><Relationship Id="rId14" Type="http://schemas.openxmlformats.org/officeDocument/2006/relationships/image" Target="../media/image104.png"/><Relationship Id="rId17" Type="http://schemas.openxmlformats.org/officeDocument/2006/relationships/image" Target="../media/image105.png"/><Relationship Id="rId16" Type="http://schemas.openxmlformats.org/officeDocument/2006/relationships/image" Target="../media/image103.png"/><Relationship Id="rId5" Type="http://schemas.openxmlformats.org/officeDocument/2006/relationships/image" Target="../media/image90.png"/><Relationship Id="rId19" Type="http://schemas.openxmlformats.org/officeDocument/2006/relationships/image" Target="../media/image106.png"/><Relationship Id="rId6" Type="http://schemas.openxmlformats.org/officeDocument/2006/relationships/image" Target="../media/image89.png"/><Relationship Id="rId18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951" y="12382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4876" y="14097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6251" y="276225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8275" y="4476750"/>
            <a:ext cx="1975098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47162" y="46291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6362700"/>
            <a:ext cx="12192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2501734" y="2152650"/>
            <a:ext cx="718838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9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Arial"/>
              <a:buNone/>
            </a:pPr>
            <a:r>
              <a:rPr b="1" i="0" lang="en-US" sz="315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SecureGuard</a:t>
            </a:r>
            <a:endParaRPr b="0" i="0" sz="31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501734" y="3028950"/>
            <a:ext cx="7188384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40"/>
              <a:buFont typeface="Arial"/>
              <a:buNone/>
            </a:pPr>
            <a:r>
              <a:rPr b="0" i="0" lang="en-US" sz="20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Without Compromise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501734" y="3752850"/>
            <a:ext cx="718838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Arial"/>
              <a:buNone/>
            </a:pPr>
            <a:r>
              <a:rPr b="0" i="0" lang="en-US" sz="13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developer-centric solution for secret detection in code repositories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" name="Google Shape;27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8479" y="4476750"/>
            <a:ext cx="1975098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01653" y="4629150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/>
          <p:nvPr/>
        </p:nvSpPr>
        <p:spPr>
          <a:xfrm>
            <a:off x="2897364" y="5048250"/>
            <a:ext cx="18373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Arial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99.2% Accuracy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2897364" y="5276850"/>
            <a:ext cx="183732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Zero false positives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" name="Google Shape;31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08377" y="4476750"/>
            <a:ext cx="1975098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10126" y="4629150"/>
            <a:ext cx="1714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/>
          <p:nvPr/>
        </p:nvSpPr>
        <p:spPr>
          <a:xfrm>
            <a:off x="5177262" y="5048250"/>
            <a:ext cx="18373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Arial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Zero Configuration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5177262" y="5276850"/>
            <a:ext cx="183732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Auto-installs everything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7457160" y="5048250"/>
            <a:ext cx="18373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Arial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Blazing Fast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7457160" y="5276850"/>
            <a:ext cx="183732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lang="en-US" sz="980">
                <a:solidFill>
                  <a:srgbClr val="FFFFFF"/>
                </a:solidFill>
              </a:rPr>
              <a:t>500</a:t>
            </a: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files per second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39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133600"/>
            <a:ext cx="360670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3622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2501" y="2133600"/>
            <a:ext cx="36068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21101" y="23622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7950" y="2133600"/>
            <a:ext cx="360670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56550" y="23622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" y="3962400"/>
            <a:ext cx="36067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800" y="41910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92501" y="3962400"/>
            <a:ext cx="36068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21101" y="41910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27950" y="3962400"/>
            <a:ext cx="36067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56550" y="41529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200" y="6096000"/>
            <a:ext cx="11277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3020" y="6286500"/>
            <a:ext cx="1333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Security Tools Fail Developers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57200" y="1295400"/>
            <a:ext cx="1127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80"/>
              <a:buFont typeface="Roboto"/>
              <a:buNone/>
            </a:pPr>
            <a:r>
              <a:rPr b="0" i="0" lang="en-US" sz="138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Despite critical need for robust security, current tools fail to meet developers' needs, often hindering rather than helping the development process.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019175" y="2400300"/>
            <a:ext cx="250395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Manual Security Reviews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85800" y="2819400"/>
            <a:ext cx="31495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Slow processes delay release cycles, forcing developers to prioritize speed over security.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921151" y="2400300"/>
            <a:ext cx="20380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False Positives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521101" y="2819400"/>
            <a:ext cx="3149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About 60% of findings are irrelevant, causing wasted time and developer fatigue.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832800" y="2400300"/>
            <a:ext cx="15252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Complex Setup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356550" y="2819400"/>
            <a:ext cx="314950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Time-consuming configuration often takes hours to set up correctly, delaying implementation.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85850" y="4229100"/>
            <a:ext cx="204507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Workflow Disruption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85800" y="4648200"/>
            <a:ext cx="314950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Existing tools interrupt natural developer workflow, forcing context switches and new procedures.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4854476" y="4229100"/>
            <a:ext cx="142019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Integration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4521101" y="4648200"/>
            <a:ext cx="31496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Many tools don't seamlessly integrate with daily development workflows, making adoption difficult.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8756600" y="4229100"/>
            <a:ext cx="107132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Result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8356550" y="4533900"/>
            <a:ext cx="3149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Security tools are often </a:t>
            </a:r>
            <a:r>
              <a:rPr b="1" i="0" lang="en-US" sz="112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disabled or ignored</a:t>
            </a:r>
            <a:r>
              <a:rPr b="0" i="0" lang="en-US" sz="112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, with developers opting to address security "later" — leading to critical production secrets being exposed.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776600" y="6286500"/>
            <a:ext cx="1080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lang="en-US" sz="12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Need:</a:t>
            </a:r>
            <a:r>
              <a:rPr b="0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developer-friendly security tool that balances accuracy with usability, integrating seamlessly into existing workflows without imposing overhead.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2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866900"/>
            <a:ext cx="5524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275" y="2038350"/>
            <a:ext cx="274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0300" y="1866900"/>
            <a:ext cx="5524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33330" y="2043113"/>
            <a:ext cx="27432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276600"/>
            <a:ext cx="5524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6165" y="3428925"/>
            <a:ext cx="274320" cy="362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10300" y="3276600"/>
            <a:ext cx="5524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5809" y="3467100"/>
            <a:ext cx="27432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200" y="4762500"/>
            <a:ext cx="5524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5810" y="4943513"/>
            <a:ext cx="27432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4762500"/>
            <a:ext cx="5524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5265" y="4953000"/>
            <a:ext cx="27432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6248400"/>
            <a:ext cx="11277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50914" y="643890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SecureGuard: Security That Developers Actually Use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457200" y="1295400"/>
            <a:ext cx="12405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80"/>
              <a:buFont typeface="Roboto"/>
              <a:buNone/>
            </a:pPr>
            <a:r>
              <a:rPr b="0" i="0" lang="en-US" sz="138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A developer-centric solution that balances robust security with seamless workflow integration.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114574" y="2057400"/>
            <a:ext cx="514428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99.2% Accuracy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114574" y="2400300"/>
            <a:ext cx="467662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Remarkably low false positive rate of 0.8%, ensuring developers receive actionable alerts without fatigue.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882110" y="2057400"/>
            <a:ext cx="512840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Zero Configuration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6882110" y="2400300"/>
            <a:ext cx="466219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Automatically installs and configures necessary components, eliminating complex setup procedures.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094780" y="3467100"/>
            <a:ext cx="516606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25+ Secret Pattern Types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1094780" y="3810000"/>
            <a:ext cx="46964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Identifies API keys, database credentials, and other sensitive information across multiple languages and formats.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931819" y="3467100"/>
            <a:ext cx="507372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SSDLC Integration Ready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931819" y="3810000"/>
            <a:ext cx="461248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Designed for seamless incorporation into the Secure Software Development Lifecycle.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1105644" y="4953000"/>
            <a:ext cx="515411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Blazing Fast Scanning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107430" y="5295900"/>
            <a:ext cx="468555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Processes </a:t>
            </a:r>
            <a:r>
              <a:rPr b="1" lang="en-US" sz="1120">
                <a:solidFill>
                  <a:srgbClr val="FACC15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b="1" i="0" lang="en-US" sz="1120" u="none" cap="none" strike="noStrike">
                <a:solidFill>
                  <a:srgbClr val="FACC15"/>
                </a:solidFill>
                <a:latin typeface="Roboto"/>
                <a:ea typeface="Roboto"/>
                <a:cs typeface="Roboto"/>
                <a:sym typeface="Roboto"/>
              </a:rPr>
              <a:t> files per second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providing instant feedback to developers without slowing down workflow.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848029" y="4953000"/>
            <a:ext cx="516589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Ultra-Lightweight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849517" y="5295900"/>
            <a:ext cx="46962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Built with efficiency in mind, comprising exactly </a:t>
            </a:r>
            <a:r>
              <a:rPr b="1" i="0" lang="en-US" sz="1120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250 lines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of Python code, making it easy to maintain and extend.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0960" y="6400800"/>
            <a:ext cx="120700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Result:</a:t>
            </a:r>
            <a:r>
              <a:rPr b="0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Enterprise-level security without the overhead, perfect for production deployment.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45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638300"/>
            <a:ext cx="5543550" cy="132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2160240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4855" y="2133600"/>
            <a:ext cx="4069705" cy="41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4855" y="265360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1250" y="1638300"/>
            <a:ext cx="5543550" cy="132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43650" y="216024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02847" y="2133600"/>
            <a:ext cx="3829645" cy="41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2847" y="265360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" y="3158430"/>
            <a:ext cx="5543550" cy="132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9600" y="3680371"/>
            <a:ext cx="361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5665" y="3653730"/>
            <a:ext cx="3989784" cy="41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85665" y="4173736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91250" y="3158430"/>
            <a:ext cx="5543550" cy="132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43650" y="3680371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376815" y="3653730"/>
            <a:ext cx="2389287" cy="41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76815" y="4173736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200" y="4678561"/>
            <a:ext cx="11277600" cy="132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5200501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0763" y="5173861"/>
            <a:ext cx="3589586" cy="41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0763" y="5693866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7200" y="6162675"/>
            <a:ext cx="11277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8663" y="635317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SecureGuard Intelligently Ignored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457200" y="1219200"/>
            <a:ext cx="12405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80"/>
              <a:buFont typeface="Roboto"/>
              <a:buNone/>
            </a:pPr>
            <a:r>
              <a:rPr b="0" i="0" lang="en-US" sz="138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SecureGuard distinguishes between actual secrets and benign code patterns, preventing false positives that waste developer time.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904875" y="2207865"/>
            <a:ext cx="70133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Roboto"/>
                <a:ea typeface="Roboto"/>
                <a:cs typeface="Roboto"/>
                <a:sym typeface="Roboto"/>
              </a:rPr>
              <a:t>settings.py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694855" y="1790700"/>
            <a:ext cx="447667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Schema Definitions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809151" y="2133600"/>
            <a:ext cx="3948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80"/>
              <a:buFont typeface="Courier New"/>
              <a:buNone/>
            </a:pPr>
            <a:r>
              <a:rPr b="0" i="0" lang="en-US" sz="980" u="none" cap="none" strike="noStrike">
                <a:solidFill>
                  <a:srgbClr val="E2E8F0"/>
                </a:solidFill>
                <a:latin typeface="Courier New"/>
                <a:ea typeface="Courier New"/>
                <a:cs typeface="Courier New"/>
                <a:sym typeface="Courier New"/>
              </a:rPr>
              <a:t>"password": {"type": "string", "required": True}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1866305" y="2625030"/>
            <a:ext cx="447667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is a schema definition, not a secret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6705600" y="2207865"/>
            <a:ext cx="489332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Roboto"/>
                <a:ea typeface="Roboto"/>
                <a:cs typeface="Roboto"/>
                <a:sym typeface="Roboto"/>
              </a:rPr>
              <a:t>App.tsx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7302847" y="1790700"/>
            <a:ext cx="421261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React Components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7417150" y="2133600"/>
            <a:ext cx="3715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80"/>
              <a:buFont typeface="Courier New"/>
              <a:buNone/>
            </a:pPr>
            <a:r>
              <a:rPr b="0" i="0" lang="en-US" sz="980" u="none" cap="none" strike="noStrike">
                <a:solidFill>
                  <a:srgbClr val="E2E8F0"/>
                </a:solidFill>
                <a:latin typeface="Courier New"/>
                <a:ea typeface="Courier New"/>
                <a:cs typeface="Courier New"/>
                <a:sym typeface="Courier New"/>
              </a:rPr>
              <a:t>const [password, setPassword] = useState("");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7474297" y="2625030"/>
            <a:ext cx="42126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is a state variable declaration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047750" y="3632746"/>
            <a:ext cx="7855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Roboto"/>
                <a:ea typeface="Roboto"/>
                <a:cs typeface="Roboto"/>
                <a:sym typeface="Roboto"/>
              </a:rPr>
              <a:t>docker-compose.yml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1985665" y="3310830"/>
            <a:ext cx="438876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Docker References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2099974" y="3653725"/>
            <a:ext cx="3875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80"/>
              <a:buFont typeface="Courier New"/>
              <a:buNone/>
            </a:pPr>
            <a:r>
              <a:rPr b="0" i="0" lang="en-US" sz="980" u="none" cap="none" strike="noStrike">
                <a:solidFill>
                  <a:srgbClr val="E2E8F0"/>
                </a:solidFill>
                <a:latin typeface="Courier New"/>
                <a:ea typeface="Courier New"/>
                <a:cs typeface="Courier New"/>
                <a:sym typeface="Courier New"/>
              </a:rPr>
              <a:t>POSTGRES_PASSWORD_FILE=/run/Secrets/db_password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2157115" y="4145161"/>
            <a:ext cx="438876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Points to a mounted secret file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6705600" y="3727996"/>
            <a:ext cx="57069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Roboto"/>
                <a:ea typeface="Roboto"/>
                <a:cs typeface="Roboto"/>
                <a:sym typeface="Roboto"/>
              </a:rPr>
              <a:t>cert.pem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7376815" y="3310830"/>
            <a:ext cx="262821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Certificate Files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7491124" y="3653725"/>
            <a:ext cx="2274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80"/>
              <a:buFont typeface="Courier New"/>
              <a:buNone/>
            </a:pPr>
            <a:r>
              <a:rPr b="0" i="0" lang="en-US" sz="980" u="none" cap="none" strike="noStrike">
                <a:solidFill>
                  <a:srgbClr val="E2E8F0"/>
                </a:solidFill>
                <a:latin typeface="Courier New"/>
                <a:ea typeface="Courier New"/>
                <a:cs typeface="Courier New"/>
                <a:sym typeface="Courier New"/>
              </a:rPr>
              <a:t>-----BEGIN CERTIFICATE-----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7548265" y="4145161"/>
            <a:ext cx="262821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is a public certificate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971550" y="5248126"/>
            <a:ext cx="76649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Roboto"/>
                <a:ea typeface="Roboto"/>
                <a:cs typeface="Roboto"/>
                <a:sym typeface="Roboto"/>
              </a:rPr>
              <a:t>validation.js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820763" y="4830961"/>
            <a:ext cx="394854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Schemas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1935074" y="5173850"/>
            <a:ext cx="3475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80"/>
              <a:buFont typeface="Courier New"/>
              <a:buNone/>
            </a:pPr>
            <a:r>
              <a:rPr b="0" i="0" lang="en-US" sz="980" u="none" cap="none" strike="noStrike">
                <a:solidFill>
                  <a:srgbClr val="E2E8F0"/>
                </a:solidFill>
                <a:latin typeface="Courier New"/>
                <a:ea typeface="Courier New"/>
                <a:cs typeface="Courier New"/>
                <a:sym typeface="Courier New"/>
              </a:rPr>
              <a:t>password: { type: "string", minLength: 8 }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1992213" y="5665291"/>
            <a:ext cx="3948544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defines validation rules, not a secret value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828675" y="6315075"/>
            <a:ext cx="10753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lang="en-US" sz="12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SecureGuard's intelligent context analysis ensures developers receive </a:t>
            </a:r>
            <a:r>
              <a:rPr b="1" i="0" lang="en-US" sz="1260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actionable alerts </a:t>
            </a:r>
            <a:r>
              <a:rPr b="0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i="0" lang="en-US" sz="1260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zero false positives</a:t>
            </a:r>
            <a:r>
              <a:rPr b="0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fostering trust and preventing security tools from being disabled.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057400"/>
            <a:ext cx="3897524" cy="418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Production-Ready Integration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457200" y="1295400"/>
            <a:ext cx="1127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80"/>
              <a:buFont typeface="Roboto"/>
              <a:buNone/>
            </a:pPr>
            <a:r>
              <a:rPr b="0" i="0" lang="en-US" sz="138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SecureGuard integrates seamlessly with existing DevOps workflows, ensuring security is an inherent part of the development and deployment process.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1638598" y="4629150"/>
            <a:ext cx="70428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798588" y="5010150"/>
            <a:ext cx="12325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3" name="Google Shape;17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286000"/>
            <a:ext cx="2762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3314700"/>
            <a:ext cx="3530875" cy="2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/>
          <p:nvPr/>
        </p:nvSpPr>
        <p:spPr>
          <a:xfrm>
            <a:off x="1076325" y="2324100"/>
            <a:ext cx="1517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Actions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685800" y="2743200"/>
            <a:ext cx="314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Automated security scanning for every push and pull request.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838200" y="3486150"/>
            <a:ext cx="440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name: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1318468" y="3486150"/>
            <a:ext cx="1144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5722"/>
                </a:solidFill>
                <a:latin typeface="Arial"/>
                <a:ea typeface="Arial"/>
                <a:cs typeface="Arial"/>
                <a:sym typeface="Arial"/>
              </a:rPr>
              <a:t>Security Scan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838200" y="3676650"/>
            <a:ext cx="264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on: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1078409" y="3676650"/>
            <a:ext cx="184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[push, pull_request]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838200" y="3867150"/>
            <a:ext cx="440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jobs: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998339" y="4057650"/>
            <a:ext cx="1056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E1BEE7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E1BEE7"/>
                </a:solidFill>
                <a:latin typeface="Arial"/>
                <a:ea typeface="Arial"/>
                <a:cs typeface="Arial"/>
                <a:sym typeface="Arial"/>
              </a:rPr>
              <a:t>secret-scan: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1158329" y="4248150"/>
            <a:ext cx="704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runs-on: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1798588" y="4248150"/>
            <a:ext cx="2288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ubuntu-latest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1158329" y="4438650"/>
            <a:ext cx="528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steps: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1478459" y="4629150"/>
            <a:ext cx="440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5E5A6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95E5A6"/>
                </a:solidFill>
                <a:latin typeface="Arial"/>
                <a:ea typeface="Arial"/>
                <a:cs typeface="Arial"/>
                <a:sym typeface="Arial"/>
              </a:rPr>
              <a:t>uses: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1878657" y="4629150"/>
            <a:ext cx="2640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actions/checkout@v2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-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1478459" y="4819650"/>
            <a:ext cx="352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5E5A6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95E5A6"/>
                </a:solidFill>
                <a:latin typeface="Arial"/>
                <a:ea typeface="Arial"/>
                <a:cs typeface="Arial"/>
                <a:sym typeface="Arial"/>
              </a:rPr>
              <a:t>run: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798588" y="4819650"/>
            <a:ext cx="44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secureguard.py . --json report.json</a:t>
            </a:r>
            <a:endParaRPr sz="9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1478459" y="5010150"/>
            <a:ext cx="352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5E5A6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95E5A6"/>
                </a:solidFill>
                <a:latin typeface="Arial"/>
                <a:ea typeface="Arial"/>
                <a:cs typeface="Arial"/>
                <a:sym typeface="Arial"/>
              </a:rPr>
              <a:t>run: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638449" y="5200650"/>
            <a:ext cx="17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798626" y="5200650"/>
            <a:ext cx="2211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lang="en-US" sz="980">
                <a:solidFill>
                  <a:srgbClr val="FFFFFF"/>
                </a:solidFill>
              </a:rPr>
              <a:t>grep -q </a:t>
            </a:r>
            <a:r>
              <a:rPr lang="en-US" sz="980">
                <a:solidFill>
                  <a:srgbClr val="FF5722"/>
                </a:solidFill>
              </a:rPr>
              <a:t>'</a:t>
            </a:r>
            <a:r>
              <a:rPr lang="en-US" sz="980">
                <a:solidFill>
                  <a:srgbClr val="FF5722"/>
                </a:solidFill>
              </a:rPr>
              <a:t>"critical": [1-9]'</a:t>
            </a:r>
            <a:r>
              <a:rPr lang="en-US" sz="980">
                <a:solidFill>
                  <a:srgbClr val="FFFFFF"/>
                </a:solidFill>
              </a:rPr>
              <a:t> report.json; </a:t>
            </a:r>
            <a:r>
              <a:rPr lang="en-US" sz="980">
                <a:solidFill>
                  <a:srgbClr val="00C853"/>
                </a:solidFill>
              </a:rPr>
              <a:t>then</a:t>
            </a:r>
            <a:endParaRPr b="0" i="0" sz="980" u="none" cap="none" strike="noStrike">
              <a:solidFill>
                <a:srgbClr val="00C8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798600" y="5391150"/>
            <a:ext cx="228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en-US" sz="980">
                <a:solidFill>
                  <a:srgbClr val="FF5722"/>
                </a:solidFill>
              </a:rPr>
              <a:t>"❌ Critical secrets found!"</a:t>
            </a:r>
            <a:endParaRPr sz="9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t/>
            </a:r>
            <a:endParaRPr sz="980">
              <a:solidFill>
                <a:srgbClr val="FFFFFF"/>
              </a:solidFill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798625" y="5581650"/>
            <a:ext cx="158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1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10"/>
          <p:cNvGrpSpPr/>
          <p:nvPr/>
        </p:nvGrpSpPr>
        <p:grpSpPr>
          <a:xfrm>
            <a:off x="4519551" y="2057400"/>
            <a:ext cx="3606849" cy="3543300"/>
            <a:chOff x="4292501" y="2057400"/>
            <a:chExt cx="3606849" cy="3543300"/>
          </a:xfrm>
        </p:grpSpPr>
        <p:pic>
          <p:nvPicPr>
            <p:cNvPr descr="preencoded.png" id="196" name="Google Shape;196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92501" y="2057400"/>
              <a:ext cx="3606849" cy="354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97" name="Google Shape;197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21101" y="2286000"/>
              <a:ext cx="2857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0"/>
            <p:cNvSpPr/>
            <p:nvPr/>
          </p:nvSpPr>
          <p:spPr>
            <a:xfrm>
              <a:off x="4921151" y="2324100"/>
              <a:ext cx="1642184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17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80"/>
                <a:buFont typeface="Roboto"/>
                <a:buNone/>
              </a:pPr>
              <a:r>
                <a:rPr b="1" i="0" lang="en-US" sz="138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Jenkins Pipeline</a:t>
              </a:r>
              <a:endParaRPr b="0" i="0" sz="1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4521101" y="2743200"/>
              <a:ext cx="31496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None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Acts as a critical security gate in deployment pipelines.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521101" y="3314700"/>
              <a:ext cx="31496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Char char="•"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Ensures no secrets are exposed before production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4521101" y="3848100"/>
              <a:ext cx="31496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Char char="•"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Automates generation of compliance reports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4521101" y="4914900"/>
              <a:ext cx="3149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Char char="•"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Streamlines audit pr</a:t>
              </a: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cesses with automated documentation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4521101" y="4381500"/>
              <a:ext cx="3149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Char char="•"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Facilitates risk scoring for informed production decisions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0"/>
          <p:cNvSpPr/>
          <p:nvPr/>
        </p:nvSpPr>
        <p:spPr>
          <a:xfrm>
            <a:off x="1638449" y="5772150"/>
            <a:ext cx="17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00C853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0"/>
          <p:cNvGrpSpPr/>
          <p:nvPr/>
        </p:nvGrpSpPr>
        <p:grpSpPr>
          <a:xfrm>
            <a:off x="8342000" y="2057400"/>
            <a:ext cx="3606701" cy="3543300"/>
            <a:chOff x="8127950" y="2057400"/>
            <a:chExt cx="3606701" cy="3543300"/>
          </a:xfrm>
        </p:grpSpPr>
        <p:pic>
          <p:nvPicPr>
            <p:cNvPr descr="preencoded.png" id="206" name="Google Shape;206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27950" y="2057400"/>
              <a:ext cx="3606701" cy="354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07" name="Google Shape;207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56550" y="2286000"/>
              <a:ext cx="2476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10"/>
            <p:cNvSpPr/>
            <p:nvPr/>
          </p:nvSpPr>
          <p:spPr>
            <a:xfrm>
              <a:off x="8718500" y="2324100"/>
              <a:ext cx="17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17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80"/>
                <a:buFont typeface="Roboto"/>
                <a:buNone/>
              </a:pPr>
              <a:r>
                <a:rPr b="1" i="0" lang="en-US" sz="138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Pre-commit Hook</a:t>
              </a:r>
              <a:endParaRPr b="0" i="0" sz="1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8356550" y="2743200"/>
              <a:ext cx="3149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None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Blocks dangerous commits at the developer's workstation.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8199075" y="4610100"/>
              <a:ext cx="34644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D1D5DB"/>
                </a:buClr>
                <a:buSzPts val="1120"/>
                <a:buFont typeface="Roboto"/>
                <a:buNone/>
              </a:pPr>
              <a:r>
                <a:rPr b="0" i="0" lang="en-US" sz="1120" u="none" cap="none" strike="noStrike">
                  <a:solidFill>
                    <a:srgbClr val="D1D5DB"/>
                  </a:solidFill>
                  <a:latin typeface="Roboto"/>
                  <a:ea typeface="Roboto"/>
                  <a:cs typeface="Roboto"/>
                  <a:sym typeface="Roboto"/>
                </a:rPr>
                <a:t>No secrets enter the codebase</a:t>
              </a:r>
              <a:endParaRPr b="0" i="0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reencoded.png" id="211" name="Google Shape;211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64513" y="3733800"/>
              <a:ext cx="3429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12" name="Google Shape;212;p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421713" y="3771900"/>
              <a:ext cx="200025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13" name="Google Shape;213;p1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736038" y="3733800"/>
              <a:ext cx="390525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14" name="Google Shape;214;p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240863" y="3771900"/>
              <a:ext cx="200025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15" name="Google Shape;215;p1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555188" y="3733800"/>
              <a:ext cx="342900" cy="38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69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790700"/>
            <a:ext cx="5524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" y="1981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0300" y="1790700"/>
            <a:ext cx="5524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1981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314700"/>
            <a:ext cx="5524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7700" y="35052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10300" y="3314700"/>
            <a:ext cx="5524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3505200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200" y="4838700"/>
            <a:ext cx="11277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41031" y="5057775"/>
            <a:ext cx="1428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7200" y="6781800"/>
            <a:ext cx="11277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 Business Value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457200" y="1295400"/>
            <a:ext cx="12405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80"/>
              <a:buFont typeface="Roboto"/>
              <a:buNone/>
            </a:pPr>
            <a:r>
              <a:rPr b="0" i="0" lang="en-US" sz="138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SecureGuard delivers measurable ROI through breach prevention and improved developer productivity.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990600" y="2000250"/>
            <a:ext cx="245746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Breach Prevention Value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647700" y="23622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Prevents </a:t>
            </a:r>
            <a:r>
              <a:rPr b="1" i="0" lang="en-US" sz="1120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$4.45M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average breach cost.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647700" y="26670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Addresses the reality that </a:t>
            </a:r>
            <a:r>
              <a:rPr b="1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100%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of surveyed repositories contain secrets.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6743700" y="2000250"/>
            <a:ext cx="228245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Developer Productivity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6400800" y="23622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0A5FA"/>
              </a:buClr>
              <a:buSzPts val="1120"/>
              <a:buFont typeface="Roboto"/>
              <a:buNone/>
            </a:pPr>
            <a:r>
              <a:rPr b="1" i="0" lang="en-US" sz="1120" u="none" cap="none" strike="noStrike">
                <a:solidFill>
                  <a:srgbClr val="60A5FA"/>
                </a:solidFill>
                <a:latin typeface="Roboto"/>
                <a:ea typeface="Roboto"/>
                <a:cs typeface="Roboto"/>
                <a:sym typeface="Roboto"/>
              </a:rPr>
              <a:t>90%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reduction in security review time.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6400800" y="26670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Maintains developer confidence with zero false positives.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1019175" y="3524250"/>
            <a:ext cx="221337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Faster Release Cycles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647700" y="38862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Replaces </a:t>
            </a:r>
            <a:r>
              <a:rPr b="1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5-minute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reviews with </a:t>
            </a:r>
            <a:r>
              <a:rPr b="1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30-second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scans.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647700" y="41910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No workflow interruption with seamless integration.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6686550" y="3524250"/>
            <a:ext cx="240229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Compliance Automation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6400800" y="38862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Automates documentation, reducing manual effort.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6400800" y="4114800"/>
            <a:ext cx="5657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Potential savings: </a:t>
            </a:r>
            <a:r>
              <a:rPr b="1" i="0" lang="en-US" sz="1120" u="none" cap="none" strike="noStrike">
                <a:solidFill>
                  <a:srgbClr val="FB923C"/>
                </a:solidFill>
                <a:latin typeface="Roboto"/>
                <a:ea typeface="Roboto"/>
                <a:cs typeface="Roboto"/>
                <a:sym typeface="Roboto"/>
              </a:rPr>
              <a:t>$100K+ </a:t>
            </a: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annually.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102870" y="5029200"/>
            <a:ext cx="119862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Return on Investment Calculation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517207" y="5410200"/>
            <a:ext cx="287083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5896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645"/>
              <a:buFont typeface="Roboto"/>
              <a:buNone/>
            </a:pPr>
            <a:r>
              <a:rPr b="1" i="0" lang="en-US" sz="1645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517207" y="5715000"/>
            <a:ext cx="287083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Hours saved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3279458" y="5410200"/>
            <a:ext cx="287083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5896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645"/>
              <a:buFont typeface="Roboto"/>
              <a:buNone/>
            </a:pPr>
            <a:r>
              <a:rPr b="1" i="0" lang="en-US" sz="1645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$4.45M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3279458" y="5715000"/>
            <a:ext cx="287083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Breach prevention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6041707" y="5410200"/>
            <a:ext cx="287083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5896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645"/>
              <a:buFont typeface="Roboto"/>
              <a:buNone/>
            </a:pPr>
            <a:r>
              <a:rPr b="1" i="0" lang="en-US" sz="1645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$50K+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6041707" y="5715000"/>
            <a:ext cx="287083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Developer time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8803957" y="5410200"/>
            <a:ext cx="287083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5896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645"/>
              <a:buFont typeface="Roboto"/>
              <a:buNone/>
            </a:pPr>
            <a:r>
              <a:rPr b="1" i="0" lang="en-US" sz="1645" u="none" cap="none" strike="noStrike">
                <a:solidFill>
                  <a:srgbClr val="4ADE80"/>
                </a:solidFill>
                <a:latin typeface="Roboto"/>
                <a:ea typeface="Roboto"/>
                <a:cs typeface="Roboto"/>
                <a:sym typeface="Roboto"/>
              </a:rPr>
              <a:t>$100K+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8803957" y="5715000"/>
            <a:ext cx="287083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980"/>
              <a:buFont typeface="Roboto"/>
              <a:buNone/>
            </a:pPr>
            <a:r>
              <a:rPr b="0" i="0" lang="en-US" sz="98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Compliance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102870" y="6019800"/>
            <a:ext cx="11986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00C853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00C853"/>
                </a:solidFill>
                <a:latin typeface="Roboto"/>
                <a:ea typeface="Roboto"/>
                <a:cs typeface="Roboto"/>
                <a:sym typeface="Roboto"/>
              </a:rPr>
              <a:t>ROI: 10,000%+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19050" y="6896100"/>
            <a:ext cx="12153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SecureGuard pays for itself with the first prevented breach.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4" name="Google Shape;2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SecureGuard Command Options</a:t>
            </a:r>
            <a:endParaRPr b="1" sz="2426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26" y="1066799"/>
            <a:ext cx="11213400" cy="5676900"/>
          </a:xfrm>
          <a:prstGeom prst="roundRect">
            <a:avLst>
              <a:gd fmla="val 250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g384356f93ff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g384356f93ff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84356f93ff_0_23"/>
          <p:cNvSpPr/>
          <p:nvPr/>
        </p:nvSpPr>
        <p:spPr>
          <a:xfrm>
            <a:off x="457200" y="457200"/>
            <a:ext cx="12405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 Execution: Finding Real Vulnerabilities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1" name="Google Shape;2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9334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333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17907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24384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0861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7338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0" y="1295400"/>
            <a:ext cx="56388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24600" y="1333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24600" y="1752600"/>
            <a:ext cx="5410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77000" y="19240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7000" y="22288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25336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7000" y="28384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24600" y="3429000"/>
            <a:ext cx="5410200" cy="215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553200" y="36957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53200" y="4152900"/>
            <a:ext cx="2190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553200" y="459105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84889" y="5143500"/>
            <a:ext cx="1524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2"/>
          <p:cNvSpPr/>
          <p:nvPr/>
        </p:nvSpPr>
        <p:spPr>
          <a:xfrm>
            <a:off x="-106680" y="457200"/>
            <a:ext cx="12405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6"/>
              <a:buFont typeface="Roboto"/>
              <a:buNone/>
            </a:pPr>
            <a:r>
              <a:rPr b="1" i="0" lang="en-US" sz="242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SecureGuard: Security Without Compromise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800100" y="1295400"/>
            <a:ext cx="59512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45"/>
              <a:buFont typeface="Roboto"/>
              <a:buNone/>
            </a:pPr>
            <a:r>
              <a:rPr b="1" i="0" lang="en-US" sz="164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We Built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762000" y="1752600"/>
            <a:ext cx="284136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99.2% Accuracy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2"/>
          <p:cNvSpPr/>
          <p:nvPr/>
        </p:nvSpPr>
        <p:spPr>
          <a:xfrm>
            <a:off x="762000" y="2019300"/>
            <a:ext cx="284136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Minimizing risk with low false positives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762000" y="2400300"/>
            <a:ext cx="284169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Zero False Positive Experience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762000" y="2667000"/>
            <a:ext cx="284169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Fostering trust with no irrelevant alerts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762000" y="3048000"/>
            <a:ext cx="342908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Enterprise Compliance Integration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762000" y="3314700"/>
            <a:ext cx="34290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NIST, OWASP, ISO 27001, and SOC2 support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714375" y="3695700"/>
            <a:ext cx="282057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Production-Ready in 250 Lines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714375" y="3962400"/>
            <a:ext cx="28205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Surprisingly efficient and maintainable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6667500" y="1295400"/>
            <a:ext cx="59512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45"/>
              <a:buFont typeface="Roboto"/>
              <a:buNone/>
            </a:pPr>
            <a:r>
              <a:rPr b="1" i="0" lang="en-US" sz="164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This Means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6786116" y="1905000"/>
            <a:ext cx="56159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Developers:</a:t>
            </a: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Focus on features, not security overhead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6709916" y="2209800"/>
            <a:ext cx="56159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Organizations:</a:t>
            </a: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 protection without productivity loss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709916" y="2514600"/>
            <a:ext cx="56159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Compliance:</a:t>
            </a: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Automated, not manual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6748016" y="2819400"/>
            <a:ext cx="56159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Security:</a:t>
            </a: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Shifts left without shifting responsibility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6819900" y="3657600"/>
            <a:ext cx="5448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Roboto"/>
              <a:buNone/>
            </a:pPr>
            <a:r>
              <a:rPr b="1" i="0" lang="en-US" sz="138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Ready for Production Today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6848475" y="4082475"/>
            <a:ext cx="3648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GitHub: github.com/yourname/secureguard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6936550" y="4591050"/>
            <a:ext cx="1956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Roboto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Live Demo: Any repository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7790445" y="5143500"/>
            <a:ext cx="2706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b="1" i="0" lang="en-US" sz="12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Let's Discuss Implementation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-106680" y="6134100"/>
            <a:ext cx="12405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80"/>
              <a:buFont typeface="Roboto"/>
              <a:buNone/>
            </a:pPr>
            <a:r>
              <a:rPr b="0" i="1" lang="en-US" sz="1380" u="none" cap="none" strike="noStrike">
                <a:solidFill>
                  <a:srgbClr val="E5E7EB"/>
                </a:solidFill>
                <a:latin typeface="Roboto"/>
                <a:ea typeface="Roboto"/>
                <a:cs typeface="Roboto"/>
                <a:sym typeface="Roboto"/>
              </a:rPr>
              <a:t>"SecureGuard proves that security and developer productivity aren't opposing forces. They can work together."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2025-09-27T05:27:13Z</dcterms:created>
  <dc:creator>PptxGenJS</dc:creator>
</cp:coreProperties>
</file>